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Heading Now 31-38 Bold" charset="1" panose="00000000000000000000"/>
      <p:regular r:id="rId13"/>
    </p:embeddedFont>
    <p:embeddedFont>
      <p:font typeface="Heading Now 71-78 Bold" charset="1" panose="00000000000000000000"/>
      <p:regular r:id="rId14"/>
    </p:embeddedFont>
    <p:embeddedFont>
      <p:font typeface="HK Modular" charset="1" panose="00000800000000000000"/>
      <p:regular r:id="rId15"/>
    </p:embeddedFont>
    <p:embeddedFont>
      <p:font typeface="Poppins Bold" charset="1" panose="00000800000000000000"/>
      <p:regular r:id="rId16"/>
    </p:embeddedFont>
    <p:embeddedFont>
      <p:font typeface="Heading Now 71-78" charset="1" panose="00000000000000000000"/>
      <p:regular r:id="rId17"/>
    </p:embeddedFont>
    <p:embeddedFont>
      <p:font typeface="Mokoto Glitch 2" charset="1" panose="00000000000000000000"/>
      <p:regular r:id="rId18"/>
    </p:embeddedFont>
    <p:embeddedFont>
      <p:font typeface="Keratine Bold" charset="1" panose="00000000000000000000"/>
      <p:regular r:id="rId19"/>
    </p:embeddedFont>
    <p:embeddedFont>
      <p:font typeface="Hitchcut" charset="1" panose="00000500000000000000"/>
      <p:regular r:id="rId20"/>
    </p:embeddedFont>
    <p:embeddedFont>
      <p:font typeface="Open Sauce" charset="1" panose="00000500000000000000"/>
      <p:regular r:id="rId21"/>
    </p:embeddedFont>
    <p:embeddedFont>
      <p:font typeface="Akzidenz-Grotesk Bold" charset="1" panose="02000803050000020004"/>
      <p:regular r:id="rId22"/>
    </p:embeddedFont>
    <p:embeddedFont>
      <p:font typeface="Akzidenz-Grotesk Heavy" charset="1" panose="020005030500000200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3.jpeg" Type="http://schemas.openxmlformats.org/officeDocument/2006/relationships/image"/><Relationship Id="rId6" Target="../media/image24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5.jpe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6909491" y="8739924"/>
            <a:ext cx="810000" cy="810000"/>
          </a:xfrm>
          <a:custGeom>
            <a:avLst/>
            <a:gdLst/>
            <a:ahLst/>
            <a:cxnLst/>
            <a:rect r="r" b="b" t="t" l="l"/>
            <a:pathLst>
              <a:path h="810000" w="810000">
                <a:moveTo>
                  <a:pt x="0" y="810000"/>
                </a:moveTo>
                <a:lnTo>
                  <a:pt x="810000" y="810000"/>
                </a:lnTo>
                <a:lnTo>
                  <a:pt x="810000" y="0"/>
                </a:lnTo>
                <a:lnTo>
                  <a:pt x="0" y="0"/>
                </a:lnTo>
                <a:lnTo>
                  <a:pt x="0" y="810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85689" y="8739924"/>
            <a:ext cx="1510169" cy="810000"/>
          </a:xfrm>
          <a:custGeom>
            <a:avLst/>
            <a:gdLst/>
            <a:ahLst/>
            <a:cxnLst/>
            <a:rect r="r" b="b" t="t" l="l"/>
            <a:pathLst>
              <a:path h="810000" w="1510169">
                <a:moveTo>
                  <a:pt x="0" y="0"/>
                </a:moveTo>
                <a:lnTo>
                  <a:pt x="1510169" y="0"/>
                </a:lnTo>
                <a:lnTo>
                  <a:pt x="1510169" y="810000"/>
                </a:lnTo>
                <a:lnTo>
                  <a:pt x="0" y="81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99368">
            <a:off x="5011335" y="614810"/>
            <a:ext cx="14631364" cy="11503910"/>
          </a:xfrm>
          <a:custGeom>
            <a:avLst/>
            <a:gdLst/>
            <a:ahLst/>
            <a:cxnLst/>
            <a:rect r="r" b="b" t="t" l="l"/>
            <a:pathLst>
              <a:path h="11503910" w="14631364">
                <a:moveTo>
                  <a:pt x="0" y="0"/>
                </a:moveTo>
                <a:lnTo>
                  <a:pt x="14631364" y="0"/>
                </a:lnTo>
                <a:lnTo>
                  <a:pt x="14631364" y="11503909"/>
                </a:lnTo>
                <a:lnTo>
                  <a:pt x="0" y="115039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66154"/>
            <a:ext cx="11492123" cy="496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07"/>
              </a:lnSpc>
            </a:pPr>
            <a:r>
              <a:rPr lang="en-US" b="true" sz="18807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FRAUD</a:t>
            </a:r>
            <a:r>
              <a:rPr lang="en-US" sz="18807" b="true">
                <a:solidFill>
                  <a:srgbClr val="000000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 PREDICTION </a:t>
            </a:r>
          </a:p>
          <a:p>
            <a:pPr algn="l">
              <a:lnSpc>
                <a:spcPts val="1600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776909" y="5777110"/>
            <a:ext cx="10417560" cy="245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0"/>
              </a:lnSpc>
            </a:pPr>
            <a:r>
              <a:rPr lang="en-US" sz="6130" b="true">
                <a:solidFill>
                  <a:srgbClr val="000000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USING IBM SPSS MODELER</a:t>
            </a:r>
          </a:p>
          <a:p>
            <a:pPr algn="l">
              <a:lnSpc>
                <a:spcPts val="583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75107" y="4671732"/>
            <a:ext cx="5356639" cy="554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0"/>
              </a:lnSpc>
            </a:pPr>
            <a:r>
              <a:rPr lang="en-US" sz="6130" b="true">
                <a:solidFill>
                  <a:srgbClr val="000000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PRESENTED BY:</a:t>
            </a:r>
          </a:p>
          <a:p>
            <a:pPr algn="l">
              <a:lnSpc>
                <a:spcPts val="6130"/>
              </a:lnSpc>
            </a:pPr>
          </a:p>
          <a:p>
            <a:pPr algn="l">
              <a:lnSpc>
                <a:spcPts val="6130"/>
              </a:lnSpc>
            </a:pPr>
            <a:r>
              <a:rPr lang="en-US" sz="6130" b="true">
                <a:solidFill>
                  <a:srgbClr val="000000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ABHISHEK KUMAR</a:t>
            </a:r>
            <a:r>
              <a:rPr lang="en-US" sz="6130" b="true">
                <a:solidFill>
                  <a:srgbClr val="000000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                             RAJA SARDAR</a:t>
            </a:r>
          </a:p>
          <a:p>
            <a:pPr algn="l">
              <a:lnSpc>
                <a:spcPts val="6130"/>
              </a:lnSpc>
            </a:pPr>
            <a:r>
              <a:rPr lang="en-US" sz="6130" b="true">
                <a:solidFill>
                  <a:srgbClr val="000000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RAM GOPE</a:t>
            </a:r>
            <a:r>
              <a:rPr lang="en-US" sz="6130" b="true">
                <a:solidFill>
                  <a:srgbClr val="000000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              </a:t>
            </a:r>
          </a:p>
          <a:p>
            <a:pPr algn="l">
              <a:lnSpc>
                <a:spcPts val="6130"/>
              </a:lnSpc>
            </a:pPr>
          </a:p>
          <a:p>
            <a:pPr algn="l">
              <a:lnSpc>
                <a:spcPts val="583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6718840">
            <a:off x="-10875259" y="-9534439"/>
            <a:ext cx="14607977" cy="11503910"/>
          </a:xfrm>
          <a:custGeom>
            <a:avLst/>
            <a:gdLst/>
            <a:ahLst/>
            <a:cxnLst/>
            <a:rect r="r" b="b" t="t" l="l"/>
            <a:pathLst>
              <a:path h="11503910" w="14607977">
                <a:moveTo>
                  <a:pt x="0" y="0"/>
                </a:moveTo>
                <a:lnTo>
                  <a:pt x="14607977" y="0"/>
                </a:lnTo>
                <a:lnTo>
                  <a:pt x="14607977" y="11503910"/>
                </a:lnTo>
                <a:lnTo>
                  <a:pt x="0" y="11503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1397325" y="-1655504"/>
            <a:ext cx="8559276" cy="12284855"/>
          </a:xfrm>
          <a:custGeom>
            <a:avLst/>
            <a:gdLst/>
            <a:ahLst/>
            <a:cxnLst/>
            <a:rect r="r" b="b" t="t" l="l"/>
            <a:pathLst>
              <a:path h="12284855" w="8559276">
                <a:moveTo>
                  <a:pt x="0" y="0"/>
                </a:moveTo>
                <a:lnTo>
                  <a:pt x="8559276" y="0"/>
                </a:lnTo>
                <a:lnTo>
                  <a:pt x="8559276" y="12284855"/>
                </a:lnTo>
                <a:lnTo>
                  <a:pt x="0" y="12284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72" t="-22349" r="0" b="-139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73145" y="2557513"/>
            <a:ext cx="6414855" cy="7910695"/>
          </a:xfrm>
          <a:custGeom>
            <a:avLst/>
            <a:gdLst/>
            <a:ahLst/>
            <a:cxnLst/>
            <a:rect r="r" b="b" t="t" l="l"/>
            <a:pathLst>
              <a:path h="7910695" w="6414855">
                <a:moveTo>
                  <a:pt x="0" y="0"/>
                </a:moveTo>
                <a:lnTo>
                  <a:pt x="6414855" y="0"/>
                </a:lnTo>
                <a:lnTo>
                  <a:pt x="6414855" y="7910696"/>
                </a:lnTo>
                <a:lnTo>
                  <a:pt x="0" y="7910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18305" y="684264"/>
            <a:ext cx="15641835" cy="133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>
                <a:solidFill>
                  <a:srgbClr val="FFF56E"/>
                </a:solidFill>
                <a:latin typeface="HK Modular"/>
                <a:ea typeface="HK Modular"/>
                <a:cs typeface="HK Modular"/>
                <a:sym typeface="HK Modular"/>
              </a:rPr>
              <a:t>INTRODUCTION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678145" y="8025673"/>
            <a:ext cx="3501087" cy="4114800"/>
          </a:xfrm>
          <a:custGeom>
            <a:avLst/>
            <a:gdLst/>
            <a:ahLst/>
            <a:cxnLst/>
            <a:rect r="r" b="b" t="t" l="l"/>
            <a:pathLst>
              <a:path h="4114800" w="3501087">
                <a:moveTo>
                  <a:pt x="0" y="0"/>
                </a:moveTo>
                <a:lnTo>
                  <a:pt x="3501086" y="0"/>
                </a:lnTo>
                <a:lnTo>
                  <a:pt x="35010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5567" y="4167505"/>
            <a:ext cx="10072905" cy="97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9"/>
              </a:lnSpc>
            </a:pPr>
            <a:r>
              <a:rPr lang="en-US" sz="7299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HK Modular"/>
                <a:ea typeface="HK Modular"/>
                <a:cs typeface="HK Modular"/>
                <a:sym typeface="HK Modular"/>
              </a:rPr>
              <a:t>PROJECT GOAL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5567" y="5718677"/>
            <a:ext cx="12086958" cy="258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3977" b="true">
                <a:solidFill>
                  <a:srgbClr val="FFF56E"/>
                </a:solidFill>
                <a:latin typeface="Poppins Bold"/>
                <a:ea typeface="Poppins Bold"/>
                <a:cs typeface="Poppins Bold"/>
                <a:sym typeface="Poppins Bold"/>
              </a:rPr>
              <a:t>To develop, implement, and evaluate a robust machine learning classification model capable of accurately identifying and flagging fraudulent financial transactions to minimize loss and enhance customer trust.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3970688">
            <a:off x="9447689" y="-10733409"/>
            <a:ext cx="14631364" cy="11503910"/>
          </a:xfrm>
          <a:custGeom>
            <a:avLst/>
            <a:gdLst/>
            <a:ahLst/>
            <a:cxnLst/>
            <a:rect r="r" b="b" t="t" l="l"/>
            <a:pathLst>
              <a:path h="11503910" w="14631364">
                <a:moveTo>
                  <a:pt x="0" y="0"/>
                </a:moveTo>
                <a:lnTo>
                  <a:pt x="14631364" y="0"/>
                </a:lnTo>
                <a:lnTo>
                  <a:pt x="14631364" y="11503910"/>
                </a:lnTo>
                <a:lnTo>
                  <a:pt x="0" y="115039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7446936" y="9545520"/>
            <a:ext cx="420532" cy="420532"/>
          </a:xfrm>
          <a:custGeom>
            <a:avLst/>
            <a:gdLst/>
            <a:ahLst/>
            <a:cxnLst/>
            <a:rect r="r" b="b" t="t" l="l"/>
            <a:pathLst>
              <a:path h="420532" w="420532">
                <a:moveTo>
                  <a:pt x="0" y="420532"/>
                </a:moveTo>
                <a:lnTo>
                  <a:pt x="420532" y="420532"/>
                </a:lnTo>
                <a:lnTo>
                  <a:pt x="420532" y="0"/>
                </a:lnTo>
                <a:lnTo>
                  <a:pt x="0" y="0"/>
                </a:lnTo>
                <a:lnTo>
                  <a:pt x="0" y="4205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892148">
            <a:off x="4258146" y="-6345775"/>
            <a:ext cx="6337357" cy="12370916"/>
          </a:xfrm>
          <a:custGeom>
            <a:avLst/>
            <a:gdLst/>
            <a:ahLst/>
            <a:cxnLst/>
            <a:rect r="r" b="b" t="t" l="l"/>
            <a:pathLst>
              <a:path h="12370916" w="6337357">
                <a:moveTo>
                  <a:pt x="0" y="0"/>
                </a:moveTo>
                <a:lnTo>
                  <a:pt x="6337356" y="0"/>
                </a:lnTo>
                <a:lnTo>
                  <a:pt x="6337356" y="12370916"/>
                </a:lnTo>
                <a:lnTo>
                  <a:pt x="0" y="123709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2270488"/>
            <a:ext cx="8723468" cy="7116802"/>
          </a:xfrm>
          <a:custGeom>
            <a:avLst/>
            <a:gdLst/>
            <a:ahLst/>
            <a:cxnLst/>
            <a:rect r="r" b="b" t="t" l="l"/>
            <a:pathLst>
              <a:path h="7116802" w="8723468">
                <a:moveTo>
                  <a:pt x="0" y="0"/>
                </a:moveTo>
                <a:lnTo>
                  <a:pt x="8723468" y="0"/>
                </a:lnTo>
                <a:lnTo>
                  <a:pt x="8723468" y="7116802"/>
                </a:lnTo>
                <a:lnTo>
                  <a:pt x="0" y="71168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532" r="0" b="-253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6811" y="-95250"/>
            <a:ext cx="16932489" cy="619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true">
                <a:solidFill>
                  <a:srgbClr val="000000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MODELING WORKFLOW IN IBM SPSS MODELER</a:t>
            </a:r>
          </a:p>
          <a:p>
            <a:pPr algn="l">
              <a:lnSpc>
                <a:spcPts val="150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5056732"/>
            <a:ext cx="5230268" cy="5230268"/>
          </a:xfrm>
          <a:custGeom>
            <a:avLst/>
            <a:gdLst/>
            <a:ahLst/>
            <a:cxnLst/>
            <a:rect r="r" b="b" t="t" l="l"/>
            <a:pathLst>
              <a:path h="5230268" w="5230268">
                <a:moveTo>
                  <a:pt x="0" y="0"/>
                </a:moveTo>
                <a:lnTo>
                  <a:pt x="5230268" y="0"/>
                </a:lnTo>
                <a:lnTo>
                  <a:pt x="5230268" y="5230268"/>
                </a:lnTo>
                <a:lnTo>
                  <a:pt x="0" y="52302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9650" y="4296861"/>
            <a:ext cx="7552700" cy="553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2094" indent="-311047" lvl="1">
              <a:lnSpc>
                <a:spcPts val="2881"/>
              </a:lnSpc>
              <a:buFont typeface="Arial"/>
              <a:buChar char="•"/>
            </a:pPr>
            <a:r>
              <a:rPr lang="en-US" sz="288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</a:t>
            </a:r>
            <a:r>
              <a:rPr lang="en-US" sz="288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vers the CRISP-DM process: Data → Processing → Modeling → Evaluation</a:t>
            </a:r>
          </a:p>
          <a:p>
            <a:pPr algn="just">
              <a:lnSpc>
                <a:spcPts val="2881"/>
              </a:lnSpc>
            </a:pPr>
          </a:p>
          <a:p>
            <a:pPr algn="just" marL="622094" indent="-311047" lvl="1">
              <a:lnSpc>
                <a:spcPts val="2881"/>
              </a:lnSpc>
              <a:buFont typeface="Arial"/>
              <a:buChar char="•"/>
            </a:pPr>
            <a:r>
              <a:rPr lang="en-US" sz="288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Integrated attributes: Evaluating Fraud</a:t>
            </a:r>
          </a:p>
          <a:p>
            <a:pPr algn="just">
              <a:lnSpc>
                <a:spcPts val="2881"/>
              </a:lnSpc>
            </a:pPr>
          </a:p>
          <a:p>
            <a:pPr algn="just" marL="622094" indent="-311047" lvl="1">
              <a:lnSpc>
                <a:spcPts val="2881"/>
              </a:lnSpc>
              <a:buFont typeface="Arial"/>
              <a:buChar char="•"/>
            </a:pPr>
            <a:r>
              <a:rPr lang="en-US" sz="288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Data split into training &amp; testing sets</a:t>
            </a:r>
          </a:p>
          <a:p>
            <a:pPr algn="just">
              <a:lnSpc>
                <a:spcPts val="2881"/>
              </a:lnSpc>
            </a:pPr>
          </a:p>
          <a:p>
            <a:pPr algn="just" marL="622094" indent="-311047" lvl="1">
              <a:lnSpc>
                <a:spcPts val="2881"/>
              </a:lnSpc>
              <a:buFont typeface="Arial"/>
              <a:buChar char="•"/>
            </a:pPr>
            <a:r>
              <a:rPr lang="en-US" sz="288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Built multiple models: Random Forest, CHAID Node ,XGBoost Tree</a:t>
            </a:r>
          </a:p>
          <a:p>
            <a:pPr algn="just">
              <a:lnSpc>
                <a:spcPts val="2881"/>
              </a:lnSpc>
            </a:pPr>
          </a:p>
          <a:p>
            <a:pPr algn="just" marL="622094" indent="-311047" lvl="1">
              <a:lnSpc>
                <a:spcPts val="2881"/>
              </a:lnSpc>
              <a:buFont typeface="Arial"/>
              <a:buChar char="•"/>
            </a:pPr>
            <a:r>
              <a:rPr lang="en-US" sz="288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Added analysis nodes for performance comparison</a:t>
            </a:r>
          </a:p>
        </p:txBody>
      </p:sp>
      <p:sp>
        <p:nvSpPr>
          <p:cNvPr name="AutoShape 9" id="9"/>
          <p:cNvSpPr/>
          <p:nvPr/>
        </p:nvSpPr>
        <p:spPr>
          <a:xfrm>
            <a:off x="1009650" y="4306386"/>
            <a:ext cx="0" cy="55222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fast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50075" y="-5018900"/>
            <a:ext cx="18778648" cy="18659543"/>
          </a:xfrm>
          <a:custGeom>
            <a:avLst/>
            <a:gdLst/>
            <a:ahLst/>
            <a:cxnLst/>
            <a:rect r="r" b="b" t="t" l="l"/>
            <a:pathLst>
              <a:path h="18659543" w="18778648">
                <a:moveTo>
                  <a:pt x="0" y="0"/>
                </a:moveTo>
                <a:lnTo>
                  <a:pt x="18778648" y="0"/>
                </a:lnTo>
                <a:lnTo>
                  <a:pt x="18778648" y="18659543"/>
                </a:lnTo>
                <a:lnTo>
                  <a:pt x="0" y="18659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-1240" r="0" b="-12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61344" y="4632382"/>
            <a:ext cx="6391463" cy="3553309"/>
          </a:xfrm>
          <a:custGeom>
            <a:avLst/>
            <a:gdLst/>
            <a:ahLst/>
            <a:cxnLst/>
            <a:rect r="r" b="b" t="t" l="l"/>
            <a:pathLst>
              <a:path h="3553309" w="6391463">
                <a:moveTo>
                  <a:pt x="0" y="0"/>
                </a:moveTo>
                <a:lnTo>
                  <a:pt x="6391464" y="0"/>
                </a:lnTo>
                <a:lnTo>
                  <a:pt x="6391464" y="3553309"/>
                </a:lnTo>
                <a:lnTo>
                  <a:pt x="0" y="3553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2" t="0" r="-2272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7446936" y="9545520"/>
            <a:ext cx="420532" cy="420532"/>
          </a:xfrm>
          <a:custGeom>
            <a:avLst/>
            <a:gdLst/>
            <a:ahLst/>
            <a:cxnLst/>
            <a:rect r="r" b="b" t="t" l="l"/>
            <a:pathLst>
              <a:path h="420532" w="420532">
                <a:moveTo>
                  <a:pt x="0" y="420532"/>
                </a:moveTo>
                <a:lnTo>
                  <a:pt x="420532" y="420532"/>
                </a:lnTo>
                <a:lnTo>
                  <a:pt x="420532" y="0"/>
                </a:lnTo>
                <a:lnTo>
                  <a:pt x="0" y="0"/>
                </a:lnTo>
                <a:lnTo>
                  <a:pt x="0" y="42053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50633" y="0"/>
            <a:ext cx="4137367" cy="4114800"/>
          </a:xfrm>
          <a:custGeom>
            <a:avLst/>
            <a:gdLst/>
            <a:ahLst/>
            <a:cxnLst/>
            <a:rect r="r" b="b" t="t" l="l"/>
            <a:pathLst>
              <a:path h="4114800" w="4137367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08194" y="219075"/>
            <a:ext cx="13211421" cy="4512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71"/>
              </a:lnSpc>
            </a:pPr>
            <a:r>
              <a:rPr lang="en-US" sz="1167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Mokoto Glitch 2"/>
                <a:ea typeface="Mokoto Glitch 2"/>
                <a:cs typeface="Mokoto Glitch 2"/>
                <a:sym typeface="Mokoto Glitch 2"/>
              </a:rPr>
              <a:t>FRAUD</a:t>
            </a:r>
            <a:r>
              <a:rPr lang="en-US" sz="11671">
                <a:solidFill>
                  <a:srgbClr val="000000"/>
                </a:solidFill>
                <a:latin typeface="Mokoto Glitch 2"/>
                <a:ea typeface="Mokoto Glitch 2"/>
                <a:cs typeface="Mokoto Glitch 2"/>
                <a:sym typeface="Mokoto Glitch 2"/>
              </a:rPr>
              <a:t> DETECTION :</a:t>
            </a:r>
          </a:p>
          <a:p>
            <a:pPr algn="ctr">
              <a:lnSpc>
                <a:spcPts val="1167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89195" y="3849928"/>
            <a:ext cx="11766580" cy="5165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4"/>
              </a:lnSpc>
            </a:pPr>
            <a:r>
              <a:rPr lang="en-US" sz="2754" b="true">
                <a:solidFill>
                  <a:srgbClr val="1D232A"/>
                </a:solidFill>
                <a:latin typeface="Keratine Bold"/>
                <a:ea typeface="Keratine Bold"/>
                <a:cs typeface="Keratine Bold"/>
                <a:sym typeface="Keratine Bold"/>
              </a:rPr>
              <a:t>Our</a:t>
            </a:r>
            <a:r>
              <a:rPr lang="en-US" sz="2754" b="true">
                <a:solidFill>
                  <a:srgbClr val="1D232A"/>
                </a:solidFill>
                <a:latin typeface="Keratine Bold"/>
                <a:ea typeface="Keratine Bold"/>
                <a:cs typeface="Keratine Bold"/>
                <a:sym typeface="Keratine Bold"/>
              </a:rPr>
              <a:t> fraud detection strategy is rooted in *anomaly detection theory*, where the goal is to identify transactions that deviate significantly from established patterns. Using the provided financial_transactions.csv dataset, we analyze features such as *transaction amount* and *transaction type* to build our predictive model. </a:t>
            </a:r>
          </a:p>
          <a:p>
            <a:pPr algn="l">
              <a:lnSpc>
                <a:spcPts val="2754"/>
              </a:lnSpc>
            </a:pPr>
          </a:p>
          <a:p>
            <a:pPr algn="l">
              <a:lnSpc>
                <a:spcPts val="2754"/>
              </a:lnSpc>
            </a:pPr>
            <a:r>
              <a:rPr lang="en-US" sz="2754" b="true">
                <a:solidFill>
                  <a:srgbClr val="1D232A"/>
                </a:solidFill>
                <a:latin typeface="Keratine Bold"/>
                <a:ea typeface="Keratine Bold"/>
                <a:cs typeface="Keratine Bold"/>
                <a:sym typeface="Keratine Bold"/>
              </a:rPr>
              <a:t>We employ the *CHAID (Chi-squared Automatic Interaction Detector)* algorithm for this purpose. CHAID is a powerful decision tree method that is particularly effective with our data because it can determine the most statistically significant relationships between predictors (like transaction_type) and the outcome (is_fraud). </a:t>
            </a:r>
          </a:p>
          <a:p>
            <a:pPr algn="l">
              <a:lnSpc>
                <a:spcPts val="2754"/>
              </a:lnSpc>
            </a:pPr>
          </a:p>
          <a:p>
            <a:pPr algn="l">
              <a:lnSpc>
                <a:spcPts val="2754"/>
              </a:lnSpc>
            </a:pPr>
            <a:r>
              <a:rPr lang="en-US" sz="2754" b="true">
                <a:solidFill>
                  <a:srgbClr val="1D232A"/>
                </a:solidFill>
                <a:latin typeface="Keratine Bold"/>
                <a:ea typeface="Keratine Bold"/>
                <a:cs typeface="Keratine Bold"/>
                <a:sym typeface="Keratine Bold"/>
              </a:rPr>
              <a:t>This process generates a clear set of rules, such as identifying that *'Transfer' transactions are frequently associated with fraud*, allowing us to accurately and transparently flag suspicious activity in real-time.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0424" y="3317185"/>
            <a:ext cx="4056652" cy="29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9"/>
              </a:lnSpc>
            </a:pPr>
            <a:r>
              <a:rPr lang="en-US" sz="2299">
                <a:solidFill>
                  <a:srgbClr val="000000"/>
                </a:solidFill>
                <a:latin typeface="Hitchcut"/>
                <a:ea typeface="Hitchcut"/>
                <a:cs typeface="Hitchcut"/>
                <a:sym typeface="Hitchcut"/>
              </a:rPr>
              <a:t>( USING CHAID MODEL )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359426">
            <a:off x="-2191903" y="-5053858"/>
            <a:ext cx="18778648" cy="18659543"/>
          </a:xfrm>
          <a:custGeom>
            <a:avLst/>
            <a:gdLst/>
            <a:ahLst/>
            <a:cxnLst/>
            <a:rect r="r" b="b" t="t" l="l"/>
            <a:pathLst>
              <a:path h="18659543" w="18778648">
                <a:moveTo>
                  <a:pt x="0" y="0"/>
                </a:moveTo>
                <a:lnTo>
                  <a:pt x="18778648" y="0"/>
                </a:lnTo>
                <a:lnTo>
                  <a:pt x="18778648" y="18659543"/>
                </a:lnTo>
                <a:lnTo>
                  <a:pt x="0" y="18659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-1240" r="0" b="-12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7446936" y="9545520"/>
            <a:ext cx="420532" cy="420532"/>
          </a:xfrm>
          <a:custGeom>
            <a:avLst/>
            <a:gdLst/>
            <a:ahLst/>
            <a:cxnLst/>
            <a:rect r="r" b="b" t="t" l="l"/>
            <a:pathLst>
              <a:path h="420532" w="420532">
                <a:moveTo>
                  <a:pt x="0" y="420532"/>
                </a:moveTo>
                <a:lnTo>
                  <a:pt x="420532" y="420532"/>
                </a:lnTo>
                <a:lnTo>
                  <a:pt x="420532" y="0"/>
                </a:lnTo>
                <a:lnTo>
                  <a:pt x="0" y="0"/>
                </a:lnTo>
                <a:lnTo>
                  <a:pt x="0" y="4205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00424" y="5143500"/>
            <a:ext cx="7167952" cy="4793597"/>
          </a:xfrm>
          <a:custGeom>
            <a:avLst/>
            <a:gdLst/>
            <a:ahLst/>
            <a:cxnLst/>
            <a:rect r="r" b="b" t="t" l="l"/>
            <a:pathLst>
              <a:path h="4793597" w="7167952">
                <a:moveTo>
                  <a:pt x="0" y="0"/>
                </a:moveTo>
                <a:lnTo>
                  <a:pt x="7167952" y="0"/>
                </a:lnTo>
                <a:lnTo>
                  <a:pt x="7167952" y="4793597"/>
                </a:lnTo>
                <a:lnTo>
                  <a:pt x="0" y="4793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1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473987" y="206589"/>
            <a:ext cx="4594389" cy="452547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29503" y="219075"/>
            <a:ext cx="13211421" cy="4512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71"/>
              </a:lnSpc>
            </a:pPr>
            <a:r>
              <a:rPr lang="en-US" sz="11671">
                <a:gradFill>
                  <a:gsLst>
                    <a:gs pos="0">
                      <a:srgbClr val="013E6A">
                        <a:alpha val="100000"/>
                      </a:srgbClr>
                    </a:gs>
                    <a:gs pos="25000">
                      <a:srgbClr val="43D1FF">
                        <a:alpha val="100000"/>
                      </a:srgbClr>
                    </a:gs>
                    <a:gs pos="50000">
                      <a:srgbClr val="013E6A">
                        <a:alpha val="100000"/>
                      </a:srgbClr>
                    </a:gs>
                    <a:gs pos="75000">
                      <a:srgbClr val="419AD6">
                        <a:alpha val="100000"/>
                      </a:srgbClr>
                    </a:gs>
                    <a:gs pos="100000">
                      <a:srgbClr val="01186A">
                        <a:alpha val="100000"/>
                      </a:srgbClr>
                    </a:gs>
                  </a:gsLst>
                  <a:lin ang="5400000"/>
                </a:gradFill>
                <a:latin typeface="Mokoto Glitch 2"/>
                <a:ea typeface="Mokoto Glitch 2"/>
                <a:cs typeface="Mokoto Glitch 2"/>
                <a:sym typeface="Mokoto Glitch 2"/>
              </a:rPr>
              <a:t>FRAUD DETECTION :</a:t>
            </a:r>
          </a:p>
          <a:p>
            <a:pPr algn="ctr">
              <a:lnSpc>
                <a:spcPts val="1167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42096" y="4191396"/>
            <a:ext cx="10658328" cy="53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2"/>
              </a:lnSpc>
            </a:pPr>
            <a:r>
              <a:rPr lang="en-US" sz="3042" b="true">
                <a:solidFill>
                  <a:srgbClr val="F9F9F9"/>
                </a:solidFill>
                <a:latin typeface="Keratine Bold"/>
                <a:ea typeface="Keratine Bold"/>
                <a:cs typeface="Keratine Bold"/>
                <a:sym typeface="Keratine Bold"/>
              </a:rPr>
              <a:t>Our approach to fraud detection leverages the power of ensemble learning through a *Random Forest* model. This technique constructs a large collection of individual decision trees, each trained on random samples of our financial_transactions.csv data. </a:t>
            </a:r>
          </a:p>
          <a:p>
            <a:pPr algn="l">
              <a:lnSpc>
                <a:spcPts val="3042"/>
              </a:lnSpc>
            </a:pPr>
          </a:p>
          <a:p>
            <a:pPr algn="l">
              <a:lnSpc>
                <a:spcPts val="3042"/>
              </a:lnSpc>
            </a:pPr>
            <a:r>
              <a:rPr lang="en-US" sz="3042" b="true">
                <a:solidFill>
                  <a:srgbClr val="F9F9F9"/>
                </a:solidFill>
                <a:latin typeface="Keratine Bold"/>
                <a:ea typeface="Keratine Bold"/>
                <a:cs typeface="Keratine Bold"/>
                <a:sym typeface="Keratine Bold"/>
              </a:rPr>
              <a:t>Every tree in the "forest" independently analyzes transaction features, such as the amount and transaction_type, and casts a vote on whether it is fraudulent. </a:t>
            </a:r>
          </a:p>
          <a:p>
            <a:pPr algn="l">
              <a:lnSpc>
                <a:spcPts val="3042"/>
              </a:lnSpc>
            </a:pPr>
          </a:p>
          <a:p>
            <a:pPr algn="l">
              <a:lnSpc>
                <a:spcPts val="3042"/>
              </a:lnSpc>
            </a:pPr>
            <a:r>
              <a:rPr lang="en-US" sz="3042" b="true">
                <a:solidFill>
                  <a:srgbClr val="F9F9F9"/>
                </a:solidFill>
                <a:latin typeface="Keratine Bold"/>
                <a:ea typeface="Keratine Bold"/>
                <a:cs typeface="Keratine Bold"/>
                <a:sym typeface="Keratine Bold"/>
              </a:rPr>
              <a:t>The model's final prediction is based on the majority vote, a democratic process that drastically improves accuracy and robustness, allowing it to effectively identify intricate fraud patterns that a single model might miss.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58500" y="3358540"/>
            <a:ext cx="5852577" cy="29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9"/>
              </a:lnSpc>
            </a:pPr>
            <a:r>
              <a:rPr lang="en-US" sz="2299">
                <a:gradFill>
                  <a:gsLst>
                    <a:gs pos="0">
                      <a:srgbClr val="6A8AFF">
                        <a:alpha val="100000"/>
                      </a:srgbClr>
                    </a:gs>
                    <a:gs pos="100000">
                      <a:srgbClr val="B2FBFF">
                        <a:alpha val="100000"/>
                      </a:srgbClr>
                    </a:gs>
                  </a:gsLst>
                  <a:lin ang="18900000"/>
                </a:gradFill>
                <a:latin typeface="Hitchcut"/>
                <a:ea typeface="Hitchcut"/>
                <a:cs typeface="Hitchcut"/>
                <a:sym typeface="Hitchcut"/>
              </a:rPr>
              <a:t>( USING RANDOM FOREST MODEL )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386617">
            <a:off x="-518700" y="-6189983"/>
            <a:ext cx="18778648" cy="18659543"/>
          </a:xfrm>
          <a:custGeom>
            <a:avLst/>
            <a:gdLst/>
            <a:ahLst/>
            <a:cxnLst/>
            <a:rect r="r" b="b" t="t" l="l"/>
            <a:pathLst>
              <a:path h="18659543" w="18778648">
                <a:moveTo>
                  <a:pt x="0" y="0"/>
                </a:moveTo>
                <a:lnTo>
                  <a:pt x="18778647" y="0"/>
                </a:lnTo>
                <a:lnTo>
                  <a:pt x="18778647" y="18659543"/>
                </a:lnTo>
                <a:lnTo>
                  <a:pt x="0" y="18659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-1240" r="0" b="-12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7446936" y="9545520"/>
            <a:ext cx="420532" cy="420532"/>
          </a:xfrm>
          <a:custGeom>
            <a:avLst/>
            <a:gdLst/>
            <a:ahLst/>
            <a:cxnLst/>
            <a:rect r="r" b="b" t="t" l="l"/>
            <a:pathLst>
              <a:path h="420532" w="420532">
                <a:moveTo>
                  <a:pt x="0" y="420532"/>
                </a:moveTo>
                <a:lnTo>
                  <a:pt x="420532" y="420532"/>
                </a:lnTo>
                <a:lnTo>
                  <a:pt x="420532" y="0"/>
                </a:lnTo>
                <a:lnTo>
                  <a:pt x="0" y="0"/>
                </a:lnTo>
                <a:lnTo>
                  <a:pt x="0" y="4205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64913" y="219075"/>
            <a:ext cx="13211421" cy="4512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71"/>
              </a:lnSpc>
            </a:pPr>
            <a:r>
              <a:rPr lang="en-US" sz="1167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Mokoto Glitch 2"/>
                <a:ea typeface="Mokoto Glitch 2"/>
                <a:cs typeface="Mokoto Glitch 2"/>
                <a:sym typeface="Mokoto Glitch 2"/>
              </a:rPr>
              <a:t>FRAUD</a:t>
            </a:r>
            <a:r>
              <a:rPr lang="en-US" sz="11671">
                <a:solidFill>
                  <a:srgbClr val="000000"/>
                </a:solidFill>
                <a:latin typeface="Mokoto Glitch 2"/>
                <a:ea typeface="Mokoto Glitch 2"/>
                <a:cs typeface="Mokoto Glitch 2"/>
                <a:sym typeface="Mokoto Glitch 2"/>
              </a:rPr>
              <a:t> DETECTION :</a:t>
            </a:r>
          </a:p>
          <a:p>
            <a:pPr algn="ctr">
              <a:lnSpc>
                <a:spcPts val="11671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265131" y="4464703"/>
            <a:ext cx="6850219" cy="4320215"/>
          </a:xfrm>
          <a:custGeom>
            <a:avLst/>
            <a:gdLst/>
            <a:ahLst/>
            <a:cxnLst/>
            <a:rect r="r" b="b" t="t" l="l"/>
            <a:pathLst>
              <a:path h="4320215" w="6850219">
                <a:moveTo>
                  <a:pt x="0" y="0"/>
                </a:moveTo>
                <a:lnTo>
                  <a:pt x="6850219" y="0"/>
                </a:lnTo>
                <a:lnTo>
                  <a:pt x="6850219" y="4320215"/>
                </a:lnTo>
                <a:lnTo>
                  <a:pt x="0" y="43202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52" t="0" r="-501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58379" y="184268"/>
            <a:ext cx="3673392" cy="4280435"/>
          </a:xfrm>
          <a:custGeom>
            <a:avLst/>
            <a:gdLst/>
            <a:ahLst/>
            <a:cxnLst/>
            <a:rect r="r" b="b" t="t" l="l"/>
            <a:pathLst>
              <a:path h="4280435" w="3673392">
                <a:moveTo>
                  <a:pt x="0" y="0"/>
                </a:moveTo>
                <a:lnTo>
                  <a:pt x="3673391" y="0"/>
                </a:lnTo>
                <a:lnTo>
                  <a:pt x="3673391" y="4280435"/>
                </a:lnTo>
                <a:lnTo>
                  <a:pt x="0" y="42804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1823" y="3785823"/>
            <a:ext cx="10658328" cy="573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2"/>
              </a:lnSpc>
            </a:pPr>
            <a:r>
              <a:rPr lang="en-US" sz="3042" b="true">
                <a:solidFill>
                  <a:srgbClr val="1D232A"/>
                </a:solidFill>
                <a:latin typeface="Keratine Bold"/>
                <a:ea typeface="Keratine Bold"/>
                <a:cs typeface="Keratine Bold"/>
                <a:sym typeface="Keratine Bold"/>
              </a:rPr>
              <a:t>Our</a:t>
            </a:r>
            <a:r>
              <a:rPr lang="en-US" sz="3042" b="true">
                <a:solidFill>
                  <a:srgbClr val="1D232A"/>
                </a:solidFill>
                <a:latin typeface="Keratine Bold"/>
                <a:ea typeface="Keratine Bold"/>
                <a:cs typeface="Keratine Bold"/>
                <a:sym typeface="Keratine Bold"/>
              </a:rPr>
              <a:t> fraud detection strategy is centered on the implementation of an XGBoost (Extreme Gradient Boosting) model, a state-of-the-art algorithm renowned for its high predictive accuracy. </a:t>
            </a:r>
          </a:p>
          <a:p>
            <a:pPr algn="l">
              <a:lnSpc>
                <a:spcPts val="3042"/>
              </a:lnSpc>
            </a:pPr>
            <a:r>
              <a:rPr lang="en-US" sz="3042" b="true">
                <a:solidFill>
                  <a:srgbClr val="1D232A"/>
                </a:solidFill>
                <a:latin typeface="Keratine Bold"/>
                <a:ea typeface="Keratine Bold"/>
                <a:cs typeface="Keratine Bold"/>
                <a:sym typeface="Keratine Bold"/>
              </a:rPr>
              <a:t>By training on our financial_transactions.csv dataset, the model will learn from historical data, analyzing features such as transaction amount, type, and customer behavior patterns. </a:t>
            </a:r>
          </a:p>
          <a:p>
            <a:pPr algn="l">
              <a:lnSpc>
                <a:spcPts val="3042"/>
              </a:lnSpc>
            </a:pPr>
          </a:p>
          <a:p>
            <a:pPr algn="l">
              <a:lnSpc>
                <a:spcPts val="3042"/>
              </a:lnSpc>
            </a:pPr>
            <a:r>
              <a:rPr lang="en-US" sz="3042" b="true">
                <a:solidFill>
                  <a:srgbClr val="1D232A"/>
                </a:solidFill>
                <a:latin typeface="Keratine Bold"/>
                <a:ea typeface="Keratine Bold"/>
                <a:cs typeface="Keratine Bold"/>
                <a:sym typeface="Keratine Bold"/>
              </a:rPr>
              <a:t>XGBoost's strength lies in its ability to build a highly robust classifier by combining multiple decision trees, allowing it to uncover complex and subtle indicators of fraudulent activity. This results in a powerful system capable of assigning a risk score to new transactions, enabling the proactive identification and prevention of fraud.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81302" y="3187413"/>
            <a:ext cx="4595032" cy="29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9"/>
              </a:lnSpc>
            </a:pPr>
            <a:r>
              <a:rPr lang="en-US" sz="2299">
                <a:solidFill>
                  <a:srgbClr val="000000"/>
                </a:solidFill>
                <a:latin typeface="Hitchcut"/>
                <a:ea typeface="Hitchcut"/>
                <a:cs typeface="Hitchcut"/>
                <a:sym typeface="Hitchcut"/>
              </a:rPr>
              <a:t>( USING XGBOOST MODEL )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1911" y="-1194723"/>
            <a:ext cx="17464177" cy="7696843"/>
            <a:chOff x="0" y="0"/>
            <a:chExt cx="4599619" cy="20271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9619" cy="2027152"/>
            </a:xfrm>
            <a:custGeom>
              <a:avLst/>
              <a:gdLst/>
              <a:ahLst/>
              <a:cxnLst/>
              <a:rect r="r" b="b" t="t" l="l"/>
              <a:pathLst>
                <a:path h="2027152" w="4599619">
                  <a:moveTo>
                    <a:pt x="44330" y="0"/>
                  </a:moveTo>
                  <a:lnTo>
                    <a:pt x="4555289" y="0"/>
                  </a:lnTo>
                  <a:cubicBezTo>
                    <a:pt x="4579772" y="0"/>
                    <a:pt x="4599619" y="19847"/>
                    <a:pt x="4599619" y="44330"/>
                  </a:cubicBezTo>
                  <a:lnTo>
                    <a:pt x="4599619" y="1982822"/>
                  </a:lnTo>
                  <a:cubicBezTo>
                    <a:pt x="4599619" y="1994579"/>
                    <a:pt x="4594948" y="2005855"/>
                    <a:pt x="4586635" y="2014168"/>
                  </a:cubicBezTo>
                  <a:cubicBezTo>
                    <a:pt x="4578321" y="2022482"/>
                    <a:pt x="4567046" y="2027152"/>
                    <a:pt x="4555289" y="2027152"/>
                  </a:cubicBezTo>
                  <a:lnTo>
                    <a:pt x="44330" y="2027152"/>
                  </a:lnTo>
                  <a:cubicBezTo>
                    <a:pt x="32573" y="2027152"/>
                    <a:pt x="21298" y="2022482"/>
                    <a:pt x="12984" y="2014168"/>
                  </a:cubicBezTo>
                  <a:cubicBezTo>
                    <a:pt x="4670" y="2005855"/>
                    <a:pt x="0" y="1994579"/>
                    <a:pt x="0" y="1982822"/>
                  </a:cubicBezTo>
                  <a:lnTo>
                    <a:pt x="0" y="44330"/>
                  </a:lnTo>
                  <a:cubicBezTo>
                    <a:pt x="0" y="32573"/>
                    <a:pt x="4670" y="21298"/>
                    <a:pt x="12984" y="12984"/>
                  </a:cubicBezTo>
                  <a:cubicBezTo>
                    <a:pt x="21298" y="4670"/>
                    <a:pt x="32573" y="0"/>
                    <a:pt x="44330" y="0"/>
                  </a:cubicBezTo>
                  <a:close/>
                </a:path>
              </a:pathLst>
            </a:custGeom>
            <a:solidFill>
              <a:srgbClr val="E4B14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9619" cy="2065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75918" y="0"/>
            <a:ext cx="6100171" cy="6502120"/>
          </a:xfrm>
          <a:custGeom>
            <a:avLst/>
            <a:gdLst/>
            <a:ahLst/>
            <a:cxnLst/>
            <a:rect r="r" b="b" t="t" l="l"/>
            <a:pathLst>
              <a:path h="6502120" w="6100171">
                <a:moveTo>
                  <a:pt x="0" y="0"/>
                </a:moveTo>
                <a:lnTo>
                  <a:pt x="6100171" y="0"/>
                </a:lnTo>
                <a:lnTo>
                  <a:pt x="6100171" y="6502120"/>
                </a:lnTo>
                <a:lnTo>
                  <a:pt x="0" y="6502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57153" y="863181"/>
            <a:ext cx="3512299" cy="669965"/>
            <a:chOff x="0" y="0"/>
            <a:chExt cx="4683065" cy="89328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900061" cy="893286"/>
              <a:chOff x="0" y="0"/>
              <a:chExt cx="1774330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77433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774330">
                    <a:moveTo>
                      <a:pt x="1571130" y="0"/>
                    </a:moveTo>
                    <a:cubicBezTo>
                      <a:pt x="1683354" y="0"/>
                      <a:pt x="1774330" y="90976"/>
                      <a:pt x="1774330" y="203200"/>
                    </a:cubicBezTo>
                    <a:cubicBezTo>
                      <a:pt x="1774330" y="315424"/>
                      <a:pt x="1683354" y="406400"/>
                      <a:pt x="157113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92929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77433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428502" y="178936"/>
              <a:ext cx="535179" cy="535414"/>
            </a:xfrm>
            <a:custGeom>
              <a:avLst/>
              <a:gdLst/>
              <a:ahLst/>
              <a:cxnLst/>
              <a:rect r="r" b="b" t="t" l="l"/>
              <a:pathLst>
                <a:path h="535414" w="535179">
                  <a:moveTo>
                    <a:pt x="0" y="0"/>
                  </a:moveTo>
                  <a:lnTo>
                    <a:pt x="535179" y="0"/>
                  </a:lnTo>
                  <a:lnTo>
                    <a:pt x="535179" y="535414"/>
                  </a:lnTo>
                  <a:lnTo>
                    <a:pt x="0" y="535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87095" y="185446"/>
              <a:ext cx="3495970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929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Presentation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4310514" y="1198163"/>
            <a:ext cx="11513566" cy="0"/>
          </a:xfrm>
          <a:prstGeom prst="line">
            <a:avLst/>
          </a:prstGeom>
          <a:ln cap="rnd" w="19050">
            <a:solidFill>
              <a:srgbClr val="292929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6481053" y="1056290"/>
            <a:ext cx="283746" cy="283746"/>
          </a:xfrm>
          <a:custGeom>
            <a:avLst/>
            <a:gdLst/>
            <a:ahLst/>
            <a:cxnLst/>
            <a:rect r="r" b="b" t="t" l="l"/>
            <a:pathLst>
              <a:path h="283746" w="283746">
                <a:moveTo>
                  <a:pt x="0" y="0"/>
                </a:moveTo>
                <a:lnTo>
                  <a:pt x="283747" y="0"/>
                </a:lnTo>
                <a:lnTo>
                  <a:pt x="283747" y="283746"/>
                </a:lnTo>
                <a:lnTo>
                  <a:pt x="0" y="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829037" y="1056290"/>
            <a:ext cx="283746" cy="283746"/>
          </a:xfrm>
          <a:custGeom>
            <a:avLst/>
            <a:gdLst/>
            <a:ahLst/>
            <a:cxnLst/>
            <a:rect r="r" b="b" t="t" l="l"/>
            <a:pathLst>
              <a:path h="283746" w="283746">
                <a:moveTo>
                  <a:pt x="0" y="0"/>
                </a:moveTo>
                <a:lnTo>
                  <a:pt x="283746" y="0"/>
                </a:lnTo>
                <a:lnTo>
                  <a:pt x="283746" y="283746"/>
                </a:lnTo>
                <a:lnTo>
                  <a:pt x="0" y="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132227" y="1056290"/>
            <a:ext cx="283746" cy="283746"/>
          </a:xfrm>
          <a:custGeom>
            <a:avLst/>
            <a:gdLst/>
            <a:ahLst/>
            <a:cxnLst/>
            <a:rect r="r" b="b" t="t" l="l"/>
            <a:pathLst>
              <a:path h="283746" w="283746">
                <a:moveTo>
                  <a:pt x="0" y="0"/>
                </a:moveTo>
                <a:lnTo>
                  <a:pt x="283746" y="0"/>
                </a:lnTo>
                <a:lnTo>
                  <a:pt x="283746" y="283746"/>
                </a:lnTo>
                <a:lnTo>
                  <a:pt x="0" y="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17646" y="7980597"/>
            <a:ext cx="7129989" cy="452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902"/>
              </a:lnSpc>
              <a:spcBef>
                <a:spcPct val="0"/>
              </a:spcBef>
            </a:pPr>
            <a:r>
              <a:rPr lang="en-US" b="true" sz="2902">
                <a:solidFill>
                  <a:srgbClr val="EDEDED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ABHISHEK KUMAR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31179" y="7980597"/>
            <a:ext cx="5228121" cy="452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902"/>
              </a:lnSpc>
              <a:spcBef>
                <a:spcPct val="0"/>
              </a:spcBef>
            </a:pPr>
            <a:r>
              <a:rPr lang="en-US" b="true" sz="2902">
                <a:solidFill>
                  <a:srgbClr val="EDEDED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RAM GOPE</a:t>
            </a:r>
          </a:p>
        </p:txBody>
      </p:sp>
      <p:sp>
        <p:nvSpPr>
          <p:cNvPr name="AutoShape 18" id="18"/>
          <p:cNvSpPr/>
          <p:nvPr/>
        </p:nvSpPr>
        <p:spPr>
          <a:xfrm flipH="true">
            <a:off x="2093937" y="5362549"/>
            <a:ext cx="8366311" cy="0"/>
          </a:xfrm>
          <a:prstGeom prst="line">
            <a:avLst/>
          </a:prstGeom>
          <a:ln cap="rnd" w="19050">
            <a:solidFill>
              <a:srgbClr val="292929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624279" y="5220676"/>
            <a:ext cx="283746" cy="283746"/>
          </a:xfrm>
          <a:custGeom>
            <a:avLst/>
            <a:gdLst/>
            <a:ahLst/>
            <a:cxnLst/>
            <a:rect r="r" b="b" t="t" l="l"/>
            <a:pathLst>
              <a:path h="283746" w="283746">
                <a:moveTo>
                  <a:pt x="0" y="0"/>
                </a:moveTo>
                <a:lnTo>
                  <a:pt x="283747" y="0"/>
                </a:lnTo>
                <a:lnTo>
                  <a:pt x="283747" y="283746"/>
                </a:lnTo>
                <a:lnTo>
                  <a:pt x="0" y="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776908" y="7776411"/>
            <a:ext cx="870727" cy="870727"/>
          </a:xfrm>
          <a:custGeom>
            <a:avLst/>
            <a:gdLst/>
            <a:ahLst/>
            <a:cxnLst/>
            <a:rect r="r" b="b" t="t" l="l"/>
            <a:pathLst>
              <a:path h="870727" w="870727">
                <a:moveTo>
                  <a:pt x="0" y="0"/>
                </a:moveTo>
                <a:lnTo>
                  <a:pt x="870727" y="0"/>
                </a:lnTo>
                <a:lnTo>
                  <a:pt x="870727" y="870727"/>
                </a:lnTo>
                <a:lnTo>
                  <a:pt x="0" y="870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1833688" y="7776411"/>
            <a:ext cx="870727" cy="870727"/>
          </a:xfrm>
          <a:custGeom>
            <a:avLst/>
            <a:gdLst/>
            <a:ahLst/>
            <a:cxnLst/>
            <a:rect r="r" b="b" t="t" l="l"/>
            <a:pathLst>
              <a:path h="870727" w="870727">
                <a:moveTo>
                  <a:pt x="0" y="0"/>
                </a:moveTo>
                <a:lnTo>
                  <a:pt x="870728" y="0"/>
                </a:lnTo>
                <a:lnTo>
                  <a:pt x="870728" y="870727"/>
                </a:lnTo>
                <a:lnTo>
                  <a:pt x="0" y="870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0" y="7593885"/>
            <a:ext cx="2183871" cy="2693115"/>
          </a:xfrm>
          <a:custGeom>
            <a:avLst/>
            <a:gdLst/>
            <a:ahLst/>
            <a:cxnLst/>
            <a:rect r="r" b="b" t="t" l="l"/>
            <a:pathLst>
              <a:path h="2693115" w="2183871">
                <a:moveTo>
                  <a:pt x="0" y="0"/>
                </a:moveTo>
                <a:lnTo>
                  <a:pt x="2183871" y="0"/>
                </a:lnTo>
                <a:lnTo>
                  <a:pt x="2183871" y="2693115"/>
                </a:lnTo>
                <a:lnTo>
                  <a:pt x="0" y="26931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79807" y="2079115"/>
            <a:ext cx="16528387" cy="262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229"/>
              </a:lnSpc>
              <a:spcBef>
                <a:spcPct val="0"/>
              </a:spcBef>
            </a:pPr>
            <a:r>
              <a:rPr lang="en-US" b="true" sz="18871" spc="-735">
                <a:solidFill>
                  <a:srgbClr val="000000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THANK YOU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40043" y="7980597"/>
            <a:ext cx="3087674" cy="452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902"/>
              </a:lnSpc>
              <a:spcBef>
                <a:spcPct val="0"/>
              </a:spcBef>
            </a:pPr>
            <a:r>
              <a:rPr lang="en-US" b="true" sz="2902">
                <a:solidFill>
                  <a:srgbClr val="EDEDED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RAJA SARDAR</a:t>
            </a:r>
          </a:p>
        </p:txBody>
      </p:sp>
    </p:spTree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DAG2B-McQT8</dc:identifier>
  <dcterms:modified xsi:type="dcterms:W3CDTF">2011-08-01T06:04:30Z</dcterms:modified>
  <cp:revision>1</cp:revision>
  <dc:title>Creative Portfolio</dc:title>
</cp:coreProperties>
</file>